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6.jpg" ContentType="image/jpeg"/>
  <Override PartName="/ppt/notesSlides/notesSlide9.xml" ContentType="application/vnd.openxmlformats-officedocument.presentationml.notesSlide+xml"/>
  <Override PartName="/ppt/media/image38.jpg" ContentType="image/jpeg"/>
  <Override PartName="/ppt/notesSlides/notesSlide10.xml" ContentType="application/vnd.openxmlformats-officedocument.presentationml.notesSlide+xml"/>
  <Override PartName="/ppt/media/image39.jpg" ContentType="image/jpeg"/>
  <Override PartName="/ppt/notesSlides/notesSlide11.xml" ContentType="application/vnd.openxmlformats-officedocument.presentationml.notesSlide+xml"/>
  <Override PartName="/ppt/media/image40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2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63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68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83.jpg" ContentType="image/jpeg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91.jpg" ContentType="image/jpeg"/>
  <Override PartName="/ppt/media/image92.jpg" ContentType="image/jpe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25"/>
  </p:notesMasterIdLst>
  <p:handoutMasterIdLst>
    <p:handoutMasterId r:id="rId126"/>
  </p:handoutMasterIdLst>
  <p:sldIdLst>
    <p:sldId id="273" r:id="rId2"/>
    <p:sldId id="276" r:id="rId3"/>
    <p:sldId id="275" r:id="rId4"/>
    <p:sldId id="313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70" r:id="rId26"/>
    <p:sldId id="369" r:id="rId27"/>
    <p:sldId id="368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7" r:id="rId54"/>
    <p:sldId id="403" r:id="rId55"/>
    <p:sldId id="398" r:id="rId56"/>
    <p:sldId id="399" r:id="rId57"/>
    <p:sldId id="400" r:id="rId58"/>
    <p:sldId id="401" r:id="rId59"/>
    <p:sldId id="278" r:id="rId60"/>
    <p:sldId id="291" r:id="rId61"/>
    <p:sldId id="340" r:id="rId62"/>
    <p:sldId id="292" r:id="rId63"/>
    <p:sldId id="293" r:id="rId64"/>
    <p:sldId id="341" r:id="rId65"/>
    <p:sldId id="296" r:id="rId66"/>
    <p:sldId id="338" r:id="rId67"/>
    <p:sldId id="297" r:id="rId68"/>
    <p:sldId id="294" r:id="rId69"/>
    <p:sldId id="339" r:id="rId70"/>
    <p:sldId id="277" r:id="rId71"/>
    <p:sldId id="279" r:id="rId72"/>
    <p:sldId id="282" r:id="rId73"/>
    <p:sldId id="280" r:id="rId74"/>
    <p:sldId id="281" r:id="rId75"/>
    <p:sldId id="274" r:id="rId76"/>
    <p:sldId id="295" r:id="rId77"/>
    <p:sldId id="283" r:id="rId78"/>
    <p:sldId id="306" r:id="rId79"/>
    <p:sldId id="307" r:id="rId80"/>
    <p:sldId id="308" r:id="rId81"/>
    <p:sldId id="298" r:id="rId82"/>
    <p:sldId id="302" r:id="rId83"/>
    <p:sldId id="301" r:id="rId84"/>
    <p:sldId id="300" r:id="rId85"/>
    <p:sldId id="299" r:id="rId86"/>
    <p:sldId id="305" r:id="rId87"/>
    <p:sldId id="303" r:id="rId88"/>
    <p:sldId id="284" r:id="rId89"/>
    <p:sldId id="309" r:id="rId90"/>
    <p:sldId id="315" r:id="rId91"/>
    <p:sldId id="316" r:id="rId92"/>
    <p:sldId id="285" r:id="rId93"/>
    <p:sldId id="314" r:id="rId94"/>
    <p:sldId id="331" r:id="rId95"/>
    <p:sldId id="328" r:id="rId96"/>
    <p:sldId id="329" r:id="rId97"/>
    <p:sldId id="330" r:id="rId98"/>
    <p:sldId id="327" r:id="rId99"/>
    <p:sldId id="332" r:id="rId100"/>
    <p:sldId id="342" r:id="rId101"/>
    <p:sldId id="317" r:id="rId102"/>
    <p:sldId id="318" r:id="rId103"/>
    <p:sldId id="319" r:id="rId104"/>
    <p:sldId id="320" r:id="rId105"/>
    <p:sldId id="345" r:id="rId106"/>
    <p:sldId id="346" r:id="rId107"/>
    <p:sldId id="335" r:id="rId108"/>
    <p:sldId id="336" r:id="rId109"/>
    <p:sldId id="333" r:id="rId110"/>
    <p:sldId id="337" r:id="rId111"/>
    <p:sldId id="321" r:id="rId112"/>
    <p:sldId id="323" r:id="rId113"/>
    <p:sldId id="322" r:id="rId114"/>
    <p:sldId id="344" r:id="rId115"/>
    <p:sldId id="286" r:id="rId116"/>
    <p:sldId id="324" r:id="rId117"/>
    <p:sldId id="325" r:id="rId118"/>
    <p:sldId id="326" r:id="rId119"/>
    <p:sldId id="288" r:id="rId120"/>
    <p:sldId id="343" r:id="rId121"/>
    <p:sldId id="311" r:id="rId122"/>
    <p:sldId id="310" r:id="rId123"/>
    <p:sldId id="312" r:id="rId124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386" y="36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9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42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7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20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8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588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4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6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gif"/><Relationship Id="rId4" Type="http://schemas.openxmlformats.org/officeDocument/2006/relationships/image" Target="../media/image92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2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14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276872"/>
            <a:ext cx="5976664" cy="1828193"/>
          </a:xfrm>
        </p:spPr>
        <p:txBody>
          <a:bodyPr/>
          <a:lstStyle/>
          <a:p>
            <a:r>
              <a:rPr lang="ko-KR" altLang="en-US" spc="-505" dirty="0" smtClean="0"/>
              <a:t>스프링부트 에서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60040" y="611103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420888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4744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313" y="1412776"/>
            <a:ext cx="7640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is better to write once than see it a hundred times.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764704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84784"/>
            <a:ext cx="91440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차적으로 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궁극적으로 웹 서비스의 기본 뼈대를 완성하고 향후 운영 플랫폼으로의 방향으로 발전시킨다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작은 주제부터 시작한다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최소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주부터 연장 포함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마다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기술역량을 업그레이드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사유로 인해 주제발표를 하지 못한 경우 다음 발표자에게 순서를 넘기고 보충한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031" y="980728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44688" y="206084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052736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132856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276872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9907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797741" y="1484784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 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연계 기술들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52696" y="946175"/>
            <a:ext cx="2736305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/>
          <p:cNvSpPr txBox="1">
            <a:spLocks noGrp="1"/>
          </p:cNvSpPr>
          <p:nvPr>
            <p:ph type="title"/>
          </p:nvPr>
        </p:nvSpPr>
        <p:spPr>
          <a:xfrm>
            <a:off x="1784648" y="2780928"/>
            <a:ext cx="597666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5" dirty="0"/>
              <a:t>설정 부분</a:t>
            </a:r>
            <a:r>
              <a:rPr spc="-484" dirty="0"/>
              <a:t> </a:t>
            </a:r>
            <a:r>
              <a:rPr spc="-35" dirty="0" smtClean="0"/>
              <a:t>해결</a:t>
            </a:r>
            <a:r>
              <a:rPr lang="en-US" spc="-35" dirty="0" smtClean="0"/>
              <a:t> </a:t>
            </a:r>
            <a:r>
              <a:rPr spc="-35" dirty="0" smtClean="0"/>
              <a:t>?!</a:t>
            </a:r>
            <a:endParaRPr spc="-35" dirty="0"/>
          </a:p>
        </p:txBody>
      </p:sp>
    </p:spTree>
    <p:extLst>
      <p:ext uri="{BB962C8B-B14F-4D97-AF65-F5344CB8AC3E}">
        <p14:creationId xmlns:p14="http://schemas.microsoft.com/office/powerpoint/2010/main" val="58403508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80592" y="2924944"/>
            <a:ext cx="7560840" cy="1218795"/>
          </a:xfrm>
        </p:spPr>
        <p:txBody>
          <a:bodyPr/>
          <a:lstStyle/>
          <a:p>
            <a:r>
              <a:rPr lang="ko-KR" altLang="en-US" spc="-505" dirty="0"/>
              <a:t>설정 클래스는 다 어디  </a:t>
            </a:r>
            <a:r>
              <a:rPr lang="ko-KR" altLang="en-US" spc="-355" dirty="0"/>
              <a:t>갔을까</a:t>
            </a:r>
            <a:r>
              <a:rPr lang="en-US" altLang="ko-KR" spc="-35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420888"/>
            <a:ext cx="868801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0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204864"/>
            <a:ext cx="7128792" cy="2243691"/>
          </a:xfrm>
        </p:spPr>
        <p:txBody>
          <a:bodyPr/>
          <a:lstStyle/>
          <a:p>
            <a:r>
              <a:rPr lang="en-US" altLang="ko-KR" sz="5400" spc="370" dirty="0"/>
              <a:t>Why  </a:t>
            </a:r>
            <a:r>
              <a:rPr lang="en-US" altLang="ko-KR" sz="5400" spc="125" dirty="0"/>
              <a:t>Autoconfiguration</a:t>
            </a:r>
            <a:r>
              <a:rPr lang="en-US" altLang="ko-KR" sz="5400" spc="105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2996952"/>
            <a:ext cx="824980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</p:spPr>
      </p:pic>
      <p:sp>
        <p:nvSpPr>
          <p:cNvPr id="6" name="object 14"/>
          <p:cNvSpPr/>
          <p:nvPr/>
        </p:nvSpPr>
        <p:spPr>
          <a:xfrm>
            <a:off x="2288704" y="2996952"/>
            <a:ext cx="6563197" cy="1893346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521070" y="3943625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2852936"/>
            <a:ext cx="6552728" cy="1661993"/>
          </a:xfrm>
        </p:spPr>
        <p:txBody>
          <a:bodyPr/>
          <a:lstStyle/>
          <a:p>
            <a:r>
              <a:rPr lang="en-US" altLang="ko-KR" sz="6000" spc="-55" dirty="0"/>
              <a:t>@Conditional</a:t>
            </a:r>
            <a:r>
              <a:rPr lang="en-US" altLang="ko-KR" sz="6000" spc="-525" dirty="0"/>
              <a:t> </a:t>
            </a:r>
            <a:r>
              <a:rPr lang="ko-KR" altLang="en-US" sz="6000" spc="-505" dirty="0"/>
              <a:t>예제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smtClean="0"/>
              <a:t>@Conditional </a:t>
            </a:r>
            <a:r>
              <a:rPr lang="ko-KR" altLang="en-US" spc="-445" smtClean="0"/>
              <a:t>확장</a:t>
            </a:r>
            <a:r>
              <a:rPr lang="ko-KR" altLang="en-US" spc="-780" smtClean="0"/>
              <a:t> </a:t>
            </a:r>
            <a:r>
              <a:rPr lang="en-US" altLang="ko-KR" spc="245" smtClean="0"/>
              <a:t>1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 </a:t>
            </a:r>
            <a:r>
              <a:rPr lang="ko-KR" altLang="en-US" spc="-445" dirty="0" smtClean="0"/>
              <a:t>확장</a:t>
            </a:r>
            <a:r>
              <a:rPr lang="ko-KR" altLang="en-US" spc="-780" dirty="0" smtClean="0"/>
              <a:t> </a:t>
            </a:r>
            <a:r>
              <a:rPr lang="en-US" altLang="ko-KR" spc="-780" dirty="0" smtClean="0"/>
              <a:t>2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rgbClr val="92D050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rgbClr val="92D050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rgbClr val="92D050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2920992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92D05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rgbClr val="00B0F0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rgbClr val="00B0F0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3068960"/>
            <a:ext cx="5976664" cy="609398"/>
          </a:xfrm>
        </p:spPr>
        <p:txBody>
          <a:bodyPr/>
          <a:lstStyle/>
          <a:p>
            <a:r>
              <a:rPr lang="ko-KR" altLang="en-US" spc="-505" dirty="0"/>
              <a:t>스프링부트 이전의</a:t>
            </a:r>
            <a:r>
              <a:rPr lang="ko-KR" altLang="en-US" spc="-484" dirty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66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67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856656" y="1124744"/>
            <a:ext cx="60554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 혹은 </a:t>
            </a: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-72008" y="254054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(다른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소스에서)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복잡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60040" y="2035277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520952" y="256490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간편설정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오류검증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등 최소화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68552" y="2062392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576736" y="2996952"/>
            <a:ext cx="64807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32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가진 단점</a:t>
            </a:r>
            <a:endParaRPr kumimoji="0" lang="ko-KR" altLang="en-US" sz="32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626420"/>
            <a:ext cx="1363356" cy="13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8532" y="836712"/>
            <a:ext cx="46558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프레임워크는 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Light Weight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아닌 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Heavy Weight</a:t>
            </a:r>
            <a:r>
              <a:rPr lang="ko-KR" altLang="en-US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프레임워크다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564904"/>
            <a:ext cx="4355404" cy="289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4544" y="1196752"/>
            <a:ext cx="829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기술적으로 알아야 할 범위와 요소들이 갈수록 커지고 복잡하다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544" y="2106247"/>
            <a:ext cx="495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수많은 어노테이션 원리와 활용법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계층의 상속과 재정의 활용법</a:t>
            </a:r>
            <a:endParaRPr lang="en-US" altLang="ko-KR" sz="16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아주 간단한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만들기 위해 클래스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 종합 세트를 사용</a:t>
            </a:r>
            <a:endParaRPr lang="en-US" altLang="ko-KR" sz="16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2" y="2138148"/>
            <a:ext cx="3915519" cy="3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973854"/>
            <a:ext cx="9015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세상은 변하는데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개발 환경 에서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우리는 언제 탈피하나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2852936"/>
            <a:ext cx="3233273" cy="2966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480" y="1484784"/>
            <a:ext cx="83529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방식이 나쁘다거나 성능이 안좋아진다고 말하는 것이 결코 아니다 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방식이 아닌 자바 기반 방식으로 개발환경이 변하고 있고 그 흐름을 따라가는 것이 중요하다는 것을 의미한다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0912" y="3782201"/>
            <a:ext cx="13420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88" y="3765425"/>
            <a:ext cx="3744416" cy="10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3353" y="803386"/>
            <a:ext cx="5609228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테스트를 위한 테스트 환경을 만드는 것이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어려운 테스트가 되고 있다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648" y="4725144"/>
            <a:ext cx="6264696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환경을 만드는 것도 숙련 필요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개발방식은 또 다른 스트레스  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7981"/>
            <a:ext cx="6116539" cy="24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8584" y="980728"/>
            <a:ext cx="7013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외에도 신경 써야 할 부분이 한 두 가지가 아니다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844824"/>
            <a:ext cx="5673080" cy="38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375592" y="1052736"/>
            <a:ext cx="6264696" cy="3970318"/>
            <a:chOff x="435175" y="897394"/>
            <a:chExt cx="6264696" cy="3970318"/>
          </a:xfrm>
        </p:grpSpPr>
        <p:sp>
          <p:nvSpPr>
            <p:cNvPr id="4" name="Text Box 24"/>
            <p:cNvSpPr txBox="1">
              <a:spLocks noChangeArrowheads="1"/>
            </p:cNvSpPr>
            <p:nvPr/>
          </p:nvSpPr>
          <p:spPr bwMode="auto">
            <a:xfrm>
              <a:off x="435175" y="2420888"/>
              <a:ext cx="626469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60000"/>
                </a:spcBef>
                <a:buClr>
                  <a:schemeClr val="folHlink"/>
                </a:buClr>
                <a:buFont typeface="Wingdings" panose="05000000000000000000" pitchFamily="2" charset="2"/>
                <a:buChar char="•"/>
                <a:defRPr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–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5000"/>
                </a:spcBef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ko-KR" sz="5400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Boot</a:t>
              </a:r>
              <a:endParaRPr lang="ko-KR" altLang="en-US" sz="5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19617" y="897394"/>
              <a:ext cx="4384534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그렇다면 과연</a:t>
              </a:r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해결책이 될 수 있는가</a:t>
              </a:r>
              <a:r>
                <a:rPr lang="en-US" altLang="ko-KR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?..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76" y="2132856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75</a:t>
            </a:fld>
            <a:endParaRPr lang="en-US" altLang="ko-KR" dirty="0"/>
          </a:p>
        </p:txBody>
      </p:sp>
      <p:sp>
        <p:nvSpPr>
          <p:cNvPr id="7" name="object 2"/>
          <p:cNvSpPr txBox="1">
            <a:spLocks/>
          </p:cNvSpPr>
          <p:nvPr/>
        </p:nvSpPr>
        <p:spPr bwMode="gray">
          <a:xfrm>
            <a:off x="1856656" y="980728"/>
            <a:ext cx="5641804" cy="68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kumimoji="0" 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핵심</a:t>
            </a:r>
            <a:r>
              <a:rPr kumimoji="0" 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en-US" sz="44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776536" y="1772816"/>
            <a:ext cx="8784976" cy="35419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11430" indent="-342900">
              <a:lnSpc>
                <a:spcPct val="200000"/>
              </a:lnSpc>
              <a:spcBef>
                <a:spcPts val="2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최소한의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2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노력으로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0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기반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프로젝트를  </a:t>
            </a:r>
            <a:r>
              <a:rPr b="1" spc="-10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시작할 </a:t>
            </a:r>
            <a:r>
              <a: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 </a:t>
            </a:r>
            <a:r>
              <a:rPr b="1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있도록</a:t>
            </a:r>
            <a:r>
              <a:rPr lang="en-US" b="1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8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도와</a:t>
            </a:r>
            <a:r>
              <a:rPr lang="en-US"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줌</a:t>
            </a:r>
            <a:endParaRPr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509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2000" b="1" spc="-3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및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연동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기술의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</a:t>
            </a:r>
            <a:r>
              <a:rPr lang="en-US"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된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7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최소화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 설정 구현에 의한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기술별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표준화된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모음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제공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서버,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보안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sz="2000" b="1" spc="-3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모니터링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지원</a:t>
            </a:r>
            <a:endParaRPr lang="en-US" sz="2000" b="1" spc="-15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ko-KR" altLang="en-US"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강력한 테스트 환경 제공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659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0552" y="754181"/>
            <a:ext cx="7553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스프링 프레임워크의 </a:t>
            </a:r>
            <a:r>
              <a:rPr lang="en-US" altLang="ko-KR" sz="48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A.I</a:t>
            </a:r>
            <a:r>
              <a:rPr lang="en-US" altLang="ko-KR" sz="4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</a:t>
            </a:r>
            <a:endParaRPr lang="en-US" altLang="ko-KR" sz="2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76" y="1912428"/>
            <a:ext cx="4589016" cy="3061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5027" y="5157192"/>
            <a:ext cx="799288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주인님 저에게 맡겨 주세요 왠만한 것은 제가 알아서 다 처리해 드릴께요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꼭 필요한 부분만 재정의 해서 사용하세요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5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>
            <a:spLocks/>
          </p:cNvSpPr>
          <p:nvPr/>
        </p:nvSpPr>
        <p:spPr>
          <a:xfrm>
            <a:off x="8420555" y="6442064"/>
            <a:ext cx="205740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b="1" smtClean="0"/>
              <a:pPr marL="25400">
                <a:spcBef>
                  <a:spcPts val="40"/>
                </a:spcBef>
              </a:pPr>
              <a:t>80</a:t>
            </a:fld>
            <a:endParaRPr lang="en-US" altLang="ko-KR" b="1" dirty="0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1623544" y="677691"/>
            <a:ext cx="669674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첫 번 째  </a:t>
            </a:r>
            <a:r>
              <a:rPr kumimoji="0" lang="en-US" altLang="ko-KR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260854"/>
              </p:ext>
            </p:extLst>
          </p:nvPr>
        </p:nvGraphicFramePr>
        <p:xfrm>
          <a:off x="848544" y="1268760"/>
          <a:ext cx="8246744" cy="4804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7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1669">
                <a:tc rowSpan="11">
                  <a:txBody>
                    <a:bodyPr/>
                    <a:lstStyle/>
                    <a:p>
                      <a:pPr marL="91440">
                        <a:lnSpc>
                          <a:spcPts val="1490"/>
                        </a:lnSpc>
                        <a:spcBef>
                          <a:spcPts val="8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&lt;parent&gt;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spring-­‐boot-­‐starter-­‐parent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&lt;version&gt;1.2.0.RELEASE&lt;/version&gt;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49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&lt;/parent&gt;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540"/>
                        </a:lnSpc>
                        <a:spcBef>
                          <a:spcPts val="102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&lt;dependencies&gt;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spring-­‐boot-­‐starter-­‐web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spring-­‐boot-­‐starter-­‐data-­‐</a:t>
                      </a:r>
                      <a:r>
                        <a:rPr sz="1400" b="1" spc="-60" dirty="0" err="1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jpa</a:t>
                      </a:r>
                      <a:r>
                        <a:rPr sz="1400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0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spring-­‐boot-­‐starter-­‐test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11454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spring-­‐boot-­‐starter-­‐tomcat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&lt;scope&gt;provided&lt;/scope&gt;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490"/>
                        </a:lnSpc>
                      </a:pPr>
                      <a:r>
                        <a:rPr sz="1400" spc="-5" dirty="0" smtClean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dependencies&gt;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표준 버전</a:t>
                      </a:r>
                      <a:r>
                        <a:rPr sz="1600" spc="-4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모음</a:t>
                      </a:r>
                      <a:endParaRPr sz="1600" dirty="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6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spring-­‐mvc</a:t>
                      </a:r>
                      <a:r>
                        <a:rPr sz="1600" spc="-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웹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자동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9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85090" marR="120014">
                        <a:lnSpc>
                          <a:spcPts val="1900"/>
                        </a:lnSpc>
                        <a:spcBef>
                          <a:spcPts val="439"/>
                        </a:spcBef>
                      </a:pPr>
                      <a:r>
                        <a:rPr sz="1600" spc="-18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spring-­‐data-­‐jpa, </a:t>
                      </a:r>
                      <a:r>
                        <a:rPr sz="1600" spc="-7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JPA, </a:t>
                      </a:r>
                      <a:r>
                        <a:rPr sz="1600" spc="-9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Hibernate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 모듈</a:t>
                      </a:r>
                      <a:r>
                        <a:rPr sz="1600" spc="-39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  </a:t>
                      </a:r>
                      <a:r>
                        <a:rPr sz="1600" spc="-7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연관된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5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spring-­‐orm,</a:t>
                      </a:r>
                      <a:r>
                        <a:rPr sz="1600" spc="-2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7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커넥션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풀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55879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9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5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spring-­‐test,</a:t>
                      </a:r>
                      <a:r>
                        <a:rPr sz="1600" spc="-2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8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JUnit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3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7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임베디드</a:t>
                      </a:r>
                      <a:r>
                        <a:rPr sz="1600" spc="-22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톰캣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598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385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2216696" y="1124744"/>
            <a:ext cx="5247714" cy="4948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4016896" y="620688"/>
            <a:ext cx="15049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4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</a:t>
            </a:r>
            <a:r>
              <a:rPr kumimoji="0" lang="ko-KR" altLang="en-US" sz="2400" kern="0" spc="-48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4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kumimoji="0" lang="ko-KR" altLang="en-US" sz="24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354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568624" y="760223"/>
            <a:ext cx="763284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두번 째 </a:t>
            </a:r>
            <a:r>
              <a:rPr kumimoji="0" lang="en-US" altLang="ko-KR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4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3280" y="1507308"/>
            <a:ext cx="4423410" cy="2340610"/>
          </a:xfrm>
          <a:custGeom>
            <a:avLst/>
            <a:gdLst/>
            <a:ahLst/>
            <a:cxnLst/>
            <a:rect l="l" t="t" r="r" b="b"/>
            <a:pathLst>
              <a:path w="4423410" h="2340610">
                <a:moveTo>
                  <a:pt x="0" y="0"/>
                </a:moveTo>
                <a:lnTo>
                  <a:pt x="4422971" y="0"/>
                </a:lnTo>
                <a:lnTo>
                  <a:pt x="4422971" y="2340127"/>
                </a:lnTo>
                <a:lnTo>
                  <a:pt x="0" y="234012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8043" y="1504768"/>
            <a:ext cx="4413885" cy="228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ts val="149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@SpringBootApplication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49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class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Application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7015">
              <a:lnSpc>
                <a:spcPts val="1490"/>
              </a:lnSpc>
              <a:spcBef>
                <a:spcPts val="10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static void main(String[] args)</a:t>
            </a:r>
            <a:r>
              <a:rPr sz="1400" spc="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07670">
              <a:lnSpc>
                <a:spcPts val="1350"/>
              </a:lnSpc>
            </a:pP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SpringApplication.run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(Application.class,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args);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7015">
              <a:lnSpc>
                <a:spcPts val="154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ct val="100000"/>
              </a:lnSpc>
              <a:spcBef>
                <a:spcPts val="10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540"/>
              </a:lnSpc>
              <a:spcBef>
                <a:spcPts val="9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@SpringBootApplication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은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다음과 동일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6360">
              <a:lnSpc>
                <a:spcPts val="135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@Conﬁguration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350"/>
              </a:lnSpc>
            </a:pP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 </a:t>
            </a: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@EnableAutoConﬁguration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54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@ComponentScan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7"/>
          <p:cNvSpPr txBox="1">
            <a:spLocks/>
          </p:cNvSpPr>
          <p:nvPr/>
        </p:nvSpPr>
        <p:spPr>
          <a:xfrm>
            <a:off x="8420555" y="6442064"/>
            <a:ext cx="205740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>
                <a:latin typeface="+mj-lt"/>
              </a:rPr>
              <a:pPr marL="25400">
                <a:spcBef>
                  <a:spcPts val="40"/>
                </a:spcBef>
              </a:pPr>
              <a:t>82</a:t>
            </a:fld>
            <a:endParaRPr lang="en-US" altLang="ko-KR" dirty="0">
              <a:latin typeface="+mj-lt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306252" y="1628800"/>
            <a:ext cx="3314065" cy="1508105"/>
          </a:xfrm>
          <a:prstGeom prst="rect">
            <a:avLst/>
          </a:prstGeom>
          <a:solidFill>
            <a:srgbClr val="E0E0E0"/>
          </a:solidFill>
          <a:ln w="9524">
            <a:solidFill>
              <a:srgbClr val="B5B5B5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ts val="1910"/>
              </a:lnSpc>
              <a:spcBef>
                <a:spcPts val="360"/>
              </a:spcBef>
            </a:pP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모든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설정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자동</a:t>
            </a:r>
            <a:r>
              <a:rPr sz="1600" spc="-2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생성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!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-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스프링</a:t>
            </a:r>
            <a:r>
              <a:rPr sz="1600" spc="-409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MVC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105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DataSource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8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JPA,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TX,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9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Spring</a:t>
            </a:r>
            <a:r>
              <a:rPr sz="1600" spc="-21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8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Data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1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DispatcherServlet,</a:t>
            </a:r>
            <a:r>
              <a:rPr sz="1600" spc="-215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CharacterEncodingFilter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</p:txBody>
      </p:sp>
      <p:graphicFrame>
        <p:nvGraphicFramePr>
          <p:cNvPr id="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500977"/>
              </p:ext>
            </p:extLst>
          </p:nvPr>
        </p:nvGraphicFramePr>
        <p:xfrm>
          <a:off x="878518" y="4097506"/>
          <a:ext cx="6503035" cy="203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553">
                <a:tc rowSpan="5">
                  <a:txBody>
                    <a:bodyPr/>
                    <a:lstStyle/>
                    <a:p>
                      <a:pPr marL="90805" marR="1771650">
                        <a:lnSpc>
                          <a:spcPts val="1600"/>
                        </a:lnSpc>
                        <a:spcBef>
                          <a:spcPts val="48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spring.view.preﬁx: </a:t>
                      </a:r>
                      <a:r>
                        <a:rPr sz="1400" spc="-5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/WEB-­‐INF/view/  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spring.view.suﬃx:</a:t>
                      </a:r>
                      <a:r>
                        <a:rPr sz="1400" spc="-1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.jsp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 dirty="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0805" marR="522605">
                        <a:lnSpc>
                          <a:spcPct val="992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spring.datasource.url=jdbc:mysql://localhost/test?...  spring.datasource.username=root  spring.datasource.password=  spring.datasource.driver=com.mysql.jdbc.Driver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 dirty="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spring.jpa.database=MYSQL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80" dirty="0" err="1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JSP</a:t>
                      </a:r>
                      <a:r>
                        <a:rPr sz="1600" spc="-80" dirty="0" err="1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용</a:t>
                      </a:r>
                      <a:r>
                        <a:rPr sz="1600" spc="-80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9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ViewResolver</a:t>
                      </a:r>
                      <a:r>
                        <a:rPr sz="1600" spc="-15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19191"/>
                      </a:solidFill>
                      <a:prstDash val="solid"/>
                    </a:lnL>
                    <a:lnT w="952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9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DataSource</a:t>
                      </a:r>
                      <a:r>
                        <a:rPr sz="1600" spc="-21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33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19191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3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spc="-70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JPA</a:t>
                      </a:r>
                      <a:r>
                        <a:rPr sz="1600" spc="-3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052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0832" y="1062011"/>
            <a:ext cx="4168832" cy="4247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49576" y="1093427"/>
            <a:ext cx="4071608" cy="414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9576" y="1093427"/>
            <a:ext cx="4071620" cy="4146550"/>
          </a:xfrm>
          <a:custGeom>
            <a:avLst/>
            <a:gdLst/>
            <a:ahLst/>
            <a:cxnLst/>
            <a:rect l="l" t="t" r="r" b="b"/>
            <a:pathLst>
              <a:path w="4071620" h="4146550">
                <a:moveTo>
                  <a:pt x="0" y="245233"/>
                </a:moveTo>
                <a:lnTo>
                  <a:pt x="4982" y="195810"/>
                </a:lnTo>
                <a:lnTo>
                  <a:pt x="19271" y="149777"/>
                </a:lnTo>
                <a:lnTo>
                  <a:pt x="41881" y="108120"/>
                </a:lnTo>
                <a:lnTo>
                  <a:pt x="71827" y="71827"/>
                </a:lnTo>
                <a:lnTo>
                  <a:pt x="108120" y="41881"/>
                </a:lnTo>
                <a:lnTo>
                  <a:pt x="149777" y="19271"/>
                </a:lnTo>
                <a:lnTo>
                  <a:pt x="195810" y="4982"/>
                </a:lnTo>
                <a:lnTo>
                  <a:pt x="245233" y="0"/>
                </a:lnTo>
                <a:lnTo>
                  <a:pt x="3826375" y="0"/>
                </a:lnTo>
                <a:lnTo>
                  <a:pt x="3875798" y="4982"/>
                </a:lnTo>
                <a:lnTo>
                  <a:pt x="3921830" y="19271"/>
                </a:lnTo>
                <a:lnTo>
                  <a:pt x="3963487" y="41881"/>
                </a:lnTo>
                <a:lnTo>
                  <a:pt x="3999780" y="71827"/>
                </a:lnTo>
                <a:lnTo>
                  <a:pt x="4029726" y="108120"/>
                </a:lnTo>
                <a:lnTo>
                  <a:pt x="4052336" y="149777"/>
                </a:lnTo>
                <a:lnTo>
                  <a:pt x="4066625" y="195810"/>
                </a:lnTo>
                <a:lnTo>
                  <a:pt x="4071608" y="245233"/>
                </a:lnTo>
                <a:lnTo>
                  <a:pt x="4071608" y="3901318"/>
                </a:lnTo>
                <a:lnTo>
                  <a:pt x="4066625" y="3950741"/>
                </a:lnTo>
                <a:lnTo>
                  <a:pt x="4052336" y="3996774"/>
                </a:lnTo>
                <a:lnTo>
                  <a:pt x="4029726" y="4038431"/>
                </a:lnTo>
                <a:lnTo>
                  <a:pt x="3999780" y="4074724"/>
                </a:lnTo>
                <a:lnTo>
                  <a:pt x="3963487" y="4104669"/>
                </a:lnTo>
                <a:lnTo>
                  <a:pt x="3921830" y="4127280"/>
                </a:lnTo>
                <a:lnTo>
                  <a:pt x="3875798" y="4141569"/>
                </a:lnTo>
                <a:lnTo>
                  <a:pt x="3826375" y="4146551"/>
                </a:lnTo>
                <a:lnTo>
                  <a:pt x="245233" y="4146551"/>
                </a:lnTo>
                <a:lnTo>
                  <a:pt x="195810" y="4141569"/>
                </a:lnTo>
                <a:lnTo>
                  <a:pt x="149777" y="4127280"/>
                </a:lnTo>
                <a:lnTo>
                  <a:pt x="108120" y="4104669"/>
                </a:lnTo>
                <a:lnTo>
                  <a:pt x="71827" y="4074724"/>
                </a:lnTo>
                <a:lnTo>
                  <a:pt x="41881" y="4038431"/>
                </a:lnTo>
                <a:lnTo>
                  <a:pt x="19271" y="3996774"/>
                </a:lnTo>
                <a:lnTo>
                  <a:pt x="4982" y="3950741"/>
                </a:lnTo>
                <a:lnTo>
                  <a:pt x="0" y="3901318"/>
                </a:lnTo>
                <a:lnTo>
                  <a:pt x="0" y="24523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37123" y="692696"/>
            <a:ext cx="35819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32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설정의 매직</a:t>
            </a:r>
            <a:endParaRPr kumimoji="0" lang="en-US" sz="32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7123" y="2916006"/>
            <a:ext cx="413890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@EnableAutoConﬁguration</a:t>
            </a:r>
            <a:endParaRPr sz="28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9561" y="2555409"/>
            <a:ext cx="315430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@JpaRepositoriesAutoConﬁguration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9560" y="1329384"/>
            <a:ext cx="2973869" cy="92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@DataSourceAutoConﬁguration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</a:pPr>
            <a:endParaRPr sz="27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@HibernateJpaAutoConﬁguration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9561" y="3166742"/>
            <a:ext cx="3788847" cy="171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@EmbeddedServletContainerAutoConﬁguration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@WebMvcAutoConﬁguration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35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@OOOOAutoConﬁguration</a:t>
            </a:r>
            <a:r>
              <a:rPr sz="1600" spc="-135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들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569" y="1406516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569" y="2045485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569" y="2632860"/>
            <a:ext cx="115909" cy="117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4569" y="3244047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34569" y="3829041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34569" y="4641841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64968" y="5474211"/>
            <a:ext cx="50405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각 </a:t>
            </a:r>
            <a:r>
              <a:rPr sz="16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AutoConﬁguration</a:t>
            </a:r>
            <a:r>
              <a:rPr sz="16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은 </a:t>
            </a: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조건에 따라 기본 설정</a:t>
            </a:r>
            <a:r>
              <a:rPr sz="1600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67402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640632" y="792801"/>
            <a:ext cx="69847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세번 째  </a:t>
            </a:r>
            <a:r>
              <a:rPr kumimoji="0" lang="en-US" altLang="ko-KR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774" y="1532659"/>
            <a:ext cx="4496435" cy="73609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 톰캣으로</a:t>
            </a:r>
            <a:r>
              <a:rPr sz="1800" spc="-5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endParaRPr sz="18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635"/>
              </a:spcBef>
            </a:pPr>
            <a:r>
              <a:rPr sz="18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– </a:t>
            </a:r>
            <a:r>
              <a:rPr sz="1800" spc="-10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mvn</a:t>
            </a:r>
            <a:r>
              <a:rPr sz="1800" spc="-409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spc="-409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   </a:t>
            </a:r>
            <a:r>
              <a:rPr sz="1800" spc="-15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spring-boot:run</a:t>
            </a:r>
            <a:endParaRPr sz="18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272480" y="2564904"/>
            <a:ext cx="9453458" cy="3048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342900" indent="-342900" algn="l" defTabSz="939800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19125" indent="-263525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4100" indent="-255588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2250" indent="-258763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64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36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08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80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52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[INFO]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31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-­‐-­‐-­‐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spring-­‐boot-­‐maven-­‐plugin:1.2.0.RELEASE:run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(default-­‐cli)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bootVersion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31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-­‐-­‐-­‐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10:11:57.394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app.Application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Starting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MADVIRUSui-­‐MacBook-­‐Air.local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PID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15134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(...)</a:t>
            </a:r>
          </a:p>
          <a:p>
            <a:pPr marL="187960"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187960">
              <a:lnSpc>
                <a:spcPts val="1639"/>
              </a:lnSpc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0" marR="229235" indent="0">
              <a:lnSpc>
                <a:spcPts val="1700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10:11:59.947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o.s.b.c.e.t.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TomcatEmbeddedServletContainer</a:t>
            </a:r>
            <a:r>
              <a:rPr kumimoji="0" lang="en-US" sz="1400" kern="0" spc="-1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Tomcat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initialized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</a:t>
            </a:r>
            <a:r>
              <a:rPr kumimoji="0" lang="en-US" sz="1400" kern="0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port(s):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8080/http 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10:12:00.219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o.a.catalina.core.StandardService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2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12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Starting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service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10:12:00.221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5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o.a.catalina.core.StandardEngine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2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12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Starting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Servlet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Engine:</a:t>
            </a:r>
            <a:r>
              <a:rPr kumimoji="0" lang="en-US" sz="1400" kern="0" spc="-18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Apache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Tomcat/8.0.15</a:t>
            </a:r>
          </a:p>
          <a:p>
            <a:pPr marL="187960"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187960">
              <a:lnSpc>
                <a:spcPts val="1639"/>
              </a:lnSpc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10:12:05.708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o.s.b.c.e.t.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TomcatEmbeddedServletContainer</a:t>
            </a:r>
            <a:r>
              <a:rPr kumimoji="0" lang="en-US" sz="1400" kern="0" spc="-16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9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started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6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onport(s):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8080/hIp</a:t>
            </a:r>
          </a:p>
          <a:p>
            <a:pPr marL="0" indent="0">
              <a:spcBef>
                <a:spcPts val="20"/>
              </a:spcBef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10:12:05.712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5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app.Application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Started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8.702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seconds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(JVM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running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12.428)</a:t>
            </a:r>
            <a:endParaRPr kumimoji="0" lang="en-US" sz="1400" kern="0" spc="-9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133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776536" y="1268760"/>
            <a:ext cx="87849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네 번 째    </a:t>
            </a:r>
            <a:r>
              <a:rPr kumimoji="0" lang="en-US" altLang="ko-KR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r>
              <a:rPr kumimoji="0" lang="ko-KR" altLang="en-US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28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war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kumimoji="0" lang="ko-KR" altLang="en-US" sz="2800" kern="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6656" y="2276872"/>
            <a:ext cx="7263765" cy="23493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패키징한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war를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java</a:t>
            </a:r>
            <a:r>
              <a:rPr sz="2000" spc="-3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명령어로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가능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spcBef>
                <a:spcPts val="63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mvn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package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java </a:t>
            </a:r>
            <a:r>
              <a:rPr lang="en-US" altLang="ko-KR"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–</a:t>
            </a:r>
            <a:r>
              <a:rPr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jar</a:t>
            </a:r>
            <a:r>
              <a:rPr lang="en-US"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</a:t>
            </a:r>
            <a:r>
              <a:rPr sz="2000" spc="-48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target/myapp.war</a:t>
            </a:r>
            <a:endParaRPr sz="20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155700" lvl="2" indent="-228600">
              <a:spcBef>
                <a:spcPts val="640"/>
              </a:spcBef>
              <a:buFont typeface="Arial"/>
              <a:buChar char="•"/>
              <a:tabLst>
                <a:tab pos="1155700" algn="l"/>
              </a:tabLst>
            </a:pP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 톰캣으로</a:t>
            </a:r>
            <a:r>
              <a:rPr sz="2000" spc="-4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155700" lvl="2" indent="-228600">
              <a:spcBef>
                <a:spcPts val="520"/>
              </a:spcBef>
              <a:buFont typeface="Arial"/>
              <a:buChar char="•"/>
              <a:tabLst>
                <a:tab pos="1155700" algn="l"/>
              </a:tabLst>
            </a:pPr>
            <a:r>
              <a:rPr sz="2000" spc="-1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생성된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war를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일반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WAS에</a:t>
            </a:r>
            <a:r>
              <a:rPr sz="2000" spc="-3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배포해도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됨</a:t>
            </a:r>
          </a:p>
          <a:p>
            <a:pPr marL="355600" indent="-342900"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war가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아닌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jar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타입으로도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가능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4943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3008784" y="594926"/>
            <a:ext cx="374441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기능에</a:t>
            </a:r>
            <a:r>
              <a:rPr kumimoji="0" lang="ko-KR" altLang="en-US" sz="20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</a:t>
            </a:r>
            <a:r>
              <a:rPr kumimoji="0" lang="ko-KR" altLang="en-US" sz="20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0792" y="980728"/>
            <a:ext cx="3514001" cy="5198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147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502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416496" y="836712"/>
            <a:ext cx="892899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않나요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사용하는데요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하던데요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12142</TotalTime>
  <Words>3368</Words>
  <Application>Microsoft Office PowerPoint</Application>
  <PresentationFormat>A4 용지(210x297mm)</PresentationFormat>
  <Paragraphs>797</Paragraphs>
  <Slides>123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6" baseType="lpstr">
      <vt:lpstr>Gulim</vt:lpstr>
      <vt:lpstr>Gulim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Why  Autoconfiguration?</vt:lpstr>
      <vt:lpstr>스프링부트 이전의 설정</vt:lpstr>
      <vt:lpstr>기존 MVC 설정</vt:lpstr>
      <vt:lpstr>DB 설정</vt:lpstr>
      <vt:lpstr>JPA 설정</vt:lpstr>
      <vt:lpstr>새로운 프로젝트 마다    반복 적인 설정</vt:lpstr>
      <vt:lpstr>스프링부트 에서 어떻게   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설정 부분 해결 ?!</vt:lpstr>
      <vt:lpstr>설정 클래스는 다 어디  갔을까?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@Conditional 예제</vt:lpstr>
      <vt:lpstr>@Conditional 확장 1</vt:lpstr>
      <vt:lpstr>@Conditional 확장 2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 플랫폼 공유 혹은 신규 작업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1530</cp:revision>
  <cp:lastPrinted>2014-01-20T06:51:08Z</cp:lastPrinted>
  <dcterms:created xsi:type="dcterms:W3CDTF">2000-02-29T01:43:17Z</dcterms:created>
  <dcterms:modified xsi:type="dcterms:W3CDTF">2018-12-20T05:15:04Z</dcterms:modified>
  <cp:category>Ver.1.0</cp:category>
</cp:coreProperties>
</file>